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9" r:id="rId12"/>
    <p:sldId id="290" r:id="rId13"/>
    <p:sldId id="291" r:id="rId14"/>
    <p:sldId id="292" r:id="rId15"/>
    <p:sldId id="293" r:id="rId16"/>
    <p:sldId id="29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3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81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8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8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6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5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4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aa390b9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aa390b9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24e7ced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24e7ced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24e7ced7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24e7ced7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1a9f583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1a9f583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24e7ced7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24e7ced7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24e7ced7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24e7ced7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24e7ced7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24e7ced7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4e7ced7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4e7ced7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2662d54a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2662d54a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24e7ced7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24e7ced7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2662d54a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2662d54a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24e7ced7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24e7ced7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1aa390b9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1aa390b9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24e7ced7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24e7ced7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a9f5838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1a9f5838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2662d54a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2662d54a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2662d54a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2662d54a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24e7ced7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24e7ced7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24e7ced7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24e7ced7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26022b1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26022b1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26022b1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26022b1f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24e7ced7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24e7ced7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26022b1f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26022b1f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1fba7d0c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1fba7d0c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1fba7d0c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1fba7d0c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1fba7d0c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1fba7d0c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1fba7d0c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1fba7d0c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</a:t>
            </a:r>
            <a:r>
              <a:rPr lang="en">
                <a:solidFill>
                  <a:schemeClr val="accent4"/>
                </a:solidFill>
              </a:rPr>
              <a:t>Enhanced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Reinforcement Learning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44757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</a:t>
            </a:r>
            <a:r>
              <a:rPr lang="en"/>
              <a:t>uantum </a:t>
            </a:r>
            <a:r>
              <a:rPr lang="en" b="1"/>
              <a:t>M</a:t>
            </a:r>
            <a:r>
              <a:rPr lang="en"/>
              <a:t>achine </a:t>
            </a:r>
            <a:r>
              <a:rPr lang="en" b="1"/>
              <a:t>L</a:t>
            </a:r>
            <a:r>
              <a:rPr lang="en"/>
              <a:t>earning course </a:t>
            </a:r>
            <a:r>
              <a:rPr lang="en" b="1"/>
              <a:t>S</a:t>
            </a:r>
            <a:r>
              <a:rPr lang="en"/>
              <a:t>eminar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447400" y="3735675"/>
            <a:ext cx="27741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Speaker:</a:t>
            </a:r>
            <a:r>
              <a:rPr lang="en" b="1">
                <a:solidFill>
                  <a:srgbClr val="F3F3F3"/>
                </a:solidFill>
              </a:rPr>
              <a:t> S</a:t>
            </a:r>
            <a:r>
              <a:rPr lang="en">
                <a:solidFill>
                  <a:srgbClr val="F3F3F3"/>
                </a:solidFill>
              </a:rPr>
              <a:t>imone </a:t>
            </a:r>
            <a:r>
              <a:rPr lang="en" b="1">
                <a:solidFill>
                  <a:srgbClr val="F3F3F3"/>
                </a:solidFill>
              </a:rPr>
              <a:t>C</a:t>
            </a:r>
            <a:r>
              <a:rPr lang="en">
                <a:solidFill>
                  <a:srgbClr val="F3F3F3"/>
                </a:solidFill>
              </a:rPr>
              <a:t>aldarella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0" y="0"/>
            <a:ext cx="637625" cy="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375" y="0"/>
            <a:ext cx="637625" cy="6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4" name="Picture 3" descr="A picture containing text, screenshot, number, font">
            <a:extLst>
              <a:ext uri="{FF2B5EF4-FFF2-40B4-BE49-F238E27FC236}">
                <a16:creationId xmlns:a16="http://schemas.microsoft.com/office/drawing/2014/main" id="{1B594863-0A30-57F4-3C1E-00613030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4" y="1602376"/>
            <a:ext cx="7094071" cy="3541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" name="Picture 2" descr="A picture containing text, screenshot, number, font">
            <a:extLst>
              <a:ext uri="{FF2B5EF4-FFF2-40B4-BE49-F238E27FC236}">
                <a16:creationId xmlns:a16="http://schemas.microsoft.com/office/drawing/2014/main" id="{86F4E1A9-2E3F-7CBD-8E3D-DF8EF69C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0A40B92-1A93-7A99-989D-9AA523C9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7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" name="Picture 2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2B542C11-5D89-5F25-79F5-3B4E8EA0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" name="Picture 2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964E6786-37E3-9577-6837-41D3BEB1B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6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70F6528-722C-3786-85BC-3F4D9513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" name="Picture 2" descr="A picture containing text, screenshot, font, number">
            <a:extLst>
              <a:ext uri="{FF2B5EF4-FFF2-40B4-BE49-F238E27FC236}">
                <a16:creationId xmlns:a16="http://schemas.microsoft.com/office/drawing/2014/main" id="{D48F79D1-ACDE-E10A-FAFB-006C1E25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600200"/>
            <a:ext cx="7095744" cy="35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38" y="1535850"/>
            <a:ext cx="5420100" cy="2712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50" y="1531150"/>
            <a:ext cx="4715776" cy="32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86075" y="1551100"/>
            <a:ext cx="3781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computing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expands classical computers' capabilities by harnessing quantum properties in the physical world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Leveraging quantum properties to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speed-up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classical algorithms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challenges are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scalability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 tolerance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 and Superposition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851400" cy="28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Qubit vs Cbit</a:t>
            </a:r>
            <a:endParaRPr sz="1800"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Bit (Cbit) is just a discrete binary representation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Given N bit we can represent       different states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200"/>
              </a:spcAft>
              <a:buSzPts val="1300"/>
              <a:buChar char="-"/>
            </a:pPr>
            <a:r>
              <a:rPr lang="en"/>
              <a:t>Qubit can embed the same number of states, however thanks to the superposition of states, all of these states exists at the same time and can be processed together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2"/>
          </p:nvPr>
        </p:nvSpPr>
        <p:spPr>
          <a:xfrm>
            <a:off x="4740625" y="1505700"/>
            <a:ext cx="39999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Superposition</a:t>
            </a:r>
            <a:endParaRPr sz="1800"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Fundamental property of quantum mechanics for which multiple states of a particle exists together with a degree of probability</a:t>
            </a: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1200"/>
              </a:spcAft>
              <a:buSzPts val="1300"/>
              <a:buChar char="-"/>
            </a:pPr>
            <a:r>
              <a:rPr lang="en-US" dirty="0"/>
              <a:t>Quantum Operations on superposition are performed only on quantum state</a:t>
            </a:r>
            <a:r>
              <a:rPr lang="en" dirty="0"/>
              <a:t>→ when the state is observed it collapses into a single state and superposition exists no more</a:t>
            </a:r>
            <a:endParaRPr dirty="0"/>
          </a:p>
        </p:txBody>
      </p:sp>
      <p:pic>
        <p:nvPicPr>
          <p:cNvPr id="160" name="Google Shape;160;p25" descr="{&quot;aid&quot;:null,&quot;font&quot;:{&quot;size&quot;:12.5,&quot;color&quot;:&quot;#666666&quot;,&quot;family&quot;:&quot;Roboto&quot;},&quot;backgroundColor&quot;:&quot;#FFFFFF&quot;,&quot;code&quot;:&quot;$2^{N}$&quot;,&quot;type&quot;:&quot;$&quot;,&quot;id&quot;:&quot;8&quot;,&quot;ts&quot;:1686759104417,&quot;cs&quot;:&quot;HqH98aR9U/gOmFzvPW9fmw==&quot;,&quot;size&quot;:{&quot;width&quot;:19,&quot;height&quot;:1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472" y="2604528"/>
            <a:ext cx="1809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6884700" y="4747200"/>
            <a:ext cx="22593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47500" lnSpcReduction="20000"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i="1">
                <a:solidFill>
                  <a:schemeClr val="dk1"/>
                </a:solidFill>
                <a:highlight>
                  <a:srgbClr val="FFFFFF"/>
                </a:highlight>
              </a:rPr>
              <a:t>Simone Caldarella | 223343</a:t>
            </a:r>
            <a:endParaRPr sz="1200" i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775"/>
            <a:ext cx="9144003" cy="387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 and Superposition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495" y="1901250"/>
            <a:ext cx="5725051" cy="21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Circuit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" y="1357325"/>
            <a:ext cx="405217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19034"/>
          <a:stretch/>
        </p:blipFill>
        <p:spPr>
          <a:xfrm>
            <a:off x="5056850" y="1389613"/>
            <a:ext cx="3666849" cy="36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850" y="1733250"/>
            <a:ext cx="3935150" cy="11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11725" y="2571750"/>
            <a:ext cx="412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Given an unsorted database of N items, how can we efficiently find a specific item with only a few queries to the database?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02850"/>
            <a:ext cx="4171393" cy="11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13" y="2184825"/>
            <a:ext cx="8613227" cy="16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34097" r="17851"/>
          <a:stretch/>
        </p:blipFill>
        <p:spPr>
          <a:xfrm>
            <a:off x="2448338" y="1620650"/>
            <a:ext cx="4247323" cy="28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Grover Iteration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750"/>
            <a:ext cx="8839204" cy="34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Grover Iteration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l="11894"/>
          <a:stretch/>
        </p:blipFill>
        <p:spPr>
          <a:xfrm>
            <a:off x="729375" y="1676225"/>
            <a:ext cx="7787948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645075" y="4343100"/>
            <a:ext cx="30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Oracle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213700" y="434310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Diffusion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Non Convergence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l="19196" r="27716"/>
          <a:stretch/>
        </p:blipFill>
        <p:spPr>
          <a:xfrm>
            <a:off x="625575" y="2571738"/>
            <a:ext cx="3946424" cy="18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200" y="2142700"/>
            <a:ext cx="267225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971775" y="1659000"/>
            <a:ext cx="355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Since the probability of winning state evolve as a          it doesn’t converge to an optimal solution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5">
            <a:alphaModFix/>
          </a:blip>
          <a:srcRect t="26975"/>
          <a:stretch/>
        </p:blipFill>
        <p:spPr>
          <a:xfrm>
            <a:off x="1999050" y="1964650"/>
            <a:ext cx="374575" cy="1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Quantum Enhanced Reinforcement Learning</a:t>
            </a:r>
            <a:endParaRPr sz="2900"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88" y="1580825"/>
            <a:ext cx="4531200" cy="3016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150" y="1343250"/>
            <a:ext cx="4045688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13" y="2371496"/>
            <a:ext cx="4260274" cy="77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88" y="1581975"/>
            <a:ext cx="4232725" cy="4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25" y="3522550"/>
            <a:ext cx="4173827" cy="12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474850" y="2206225"/>
            <a:ext cx="1531500" cy="1599900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Magic Box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810950" y="2911375"/>
            <a:ext cx="453300" cy="189600"/>
          </a:xfrm>
          <a:prstGeom prst="rightArrow">
            <a:avLst>
              <a:gd name="adj1" fmla="val 50000"/>
              <a:gd name="adj2" fmla="val 834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216950" y="2911375"/>
            <a:ext cx="453300" cy="189600"/>
          </a:xfrm>
          <a:prstGeom prst="rightArrow">
            <a:avLst>
              <a:gd name="adj1" fmla="val 50000"/>
              <a:gd name="adj2" fmla="val 834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850" y="2135915"/>
            <a:ext cx="2740924" cy="1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75" y="2412373"/>
            <a:ext cx="1998400" cy="1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38" y="1447374"/>
            <a:ext cx="4635699" cy="9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513" y="2544775"/>
            <a:ext cx="4648698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838" y="3240000"/>
            <a:ext cx="4524649" cy="16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38" y="1687250"/>
            <a:ext cx="4764777" cy="8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650" y="2915950"/>
            <a:ext cx="4764774" cy="188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900" y="1372975"/>
            <a:ext cx="719624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Agent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75" y="1842128"/>
            <a:ext cx="49810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51" y="3756400"/>
            <a:ext cx="1225750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World</a:t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0" y="1350800"/>
            <a:ext cx="3708419" cy="37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219" y="1373288"/>
            <a:ext cx="4967834" cy="3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World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99" y="1869349"/>
            <a:ext cx="6396652" cy="2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Saggio et al.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8" y="1350800"/>
            <a:ext cx="538407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Caldarella</a:t>
            </a:r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75" y="1350800"/>
            <a:ext cx="502983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/>
              <a:t>Questions?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/>
          <p:nvPr/>
        </p:nvSpPr>
        <p:spPr>
          <a:xfrm>
            <a:off x="-122850" y="-92125"/>
            <a:ext cx="3800100" cy="538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1"/>
          </p:nvPr>
        </p:nvSpPr>
        <p:spPr>
          <a:xfrm>
            <a:off x="311725" y="2413600"/>
            <a:ext cx="312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simone.caldarella@studenti.unitn.it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simone.caldarella98@gmail.com</a:t>
            </a:r>
            <a:endParaRPr sz="1400"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00" y="-354750"/>
            <a:ext cx="5853000" cy="58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Reinforcement Learning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Markov Decision Process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Value Function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Quantum Computing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Qubit and Superposition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Quantum Circuit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Grover Algorithm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Quantum Enhanced Reinforcement Learning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Setting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Implementation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00" y="1461900"/>
            <a:ext cx="4642500" cy="3016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Reinforcement Learning?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process of learning what to do at a certain moment to maximize a numerical reward signal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Alternative Machine Learning Paradigm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Similarly to nature implies an evolution based on </a:t>
            </a:r>
            <a:r>
              <a:rPr lang="en" b="1"/>
              <a:t>evaluative</a:t>
            </a:r>
            <a:r>
              <a:rPr lang="en"/>
              <a:t> feedbacks provided by the environment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right or wrongs choices, just better or worse ones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it used?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explicit solution can be found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absolute better action can be taken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Discover</a:t>
            </a:r>
            <a:r>
              <a:rPr lang="en"/>
              <a:t> is required to be a part of the learning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200"/>
              </a:spcAft>
              <a:buSzPts val="1300"/>
              <a:buChar char="●"/>
            </a:pPr>
            <a:r>
              <a:rPr lang="en" b="1"/>
              <a:t>Expensive labels</a:t>
            </a:r>
            <a:r>
              <a:rPr lang="en"/>
              <a:t>, cheap rewards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88025"/>
            <a:ext cx="3999900" cy="36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4294967295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i="1" dirty="0"/>
              <a:t>Markov Decision Process</a:t>
            </a:r>
            <a:r>
              <a:rPr lang="en" dirty="0"/>
              <a:t> is a 4-dim tuple                             :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  → a finite state space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  → a finite actions space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                                                                            → transition probabilities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               → instant reward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The main goal is to find an optimal policy                   in the given environment, by maximizing the expected future rewards in a potentially infinite process: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12" name="Google Shape;112;p19" descr="{&quot;id&quot;:&quot;1&quot;,&quot;backgroundColor&quot;:&quot;#FFFFFF&quot;,&quot;font&quot;:{&quot;color&quot;:&quot;#666666&quot;,&quot;size&quot;:13,&quot;family&quot;:&quot;Roboto&quot;},&quot;type&quot;:&quot;$$&quot;,&quot;aid&quot;:null,&quot;code&quot;:&quot;$$P_{a}\\left(s,\\,s^{\\prime}\\right)\\,=\\,\\prob{\\,\\giventhat{s_{t+1}\\,=\\,s^{\\prime}}{s_{t}=\\,s\\,\\land\\,a_{t}=a}}$$&quot;,&quot;ts&quot;:1686675307895,&quot;cs&quot;:&quot;sZTNT+DS3QL0pMhwUxVoVw==&quot;,&quot;size&quot;:{&quot;width&quot;:328.5,&quot;height&quot;:21.2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75" y="2571750"/>
            <a:ext cx="3128963" cy="20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 descr="{&quot;type&quot;:&quot;$$&quot;,&quot;backgroundColor&quot;:&quot;#FFFFFF&quot;,&quot;id&quot;:&quot;2&quot;,&quot;aid&quot;:null,&quot;font&quot;:{&quot;family&quot;:&quot;Roboto&quot;,&quot;size&quot;:13,&quot;color&quot;:&quot;#666666&quot;},&quot;code&quot;:&quot;$$R_{a}\\left(s,\\,s^{\\prime}\\right)$$&quot;,&quot;ts&quot;:1686675413004,&quot;cs&quot;:&quot;kTHsiR6uarD+X8WHGSu30g==&quot;,&quot;size&quot;:{&quot;width&quot;:65.16666666666667,&quot;height&quot;:21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00" y="2875650"/>
            <a:ext cx="620713" cy="20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 descr="{&quot;aid&quot;:null,&quot;id&quot;:&quot;4&quot;,&quot;code&quot;:&quot;$$S$$&quot;,&quot;backgroundColorModified&quot;:false,&quot;font&quot;:{&quot;size&quot;:13,&quot;color&quot;:&quot;#666666&quot;,&quot;family&quot;:&quot;Roboto&quot;},&quot;backgroundColor&quot;:&quot;#FFFFFF&quot;,&quot;type&quot;:&quot;$$&quot;,&quot;ts&quot;:1686675902755,&quot;cs&quot;:&quot;GywkvC2QtdakbAkTuDt/Rg==&quot;,&quot;size&quot;:{&quot;width&quot;:10.5,&quot;height&quot;:13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00" y="2044188"/>
            <a:ext cx="10001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descr="{&quot;font&quot;:{&quot;size&quot;:13,&quot;family&quot;:&quot;Roboto&quot;,&quot;color&quot;:&quot;#666666&quot;},&quot;code&quot;:&quot;$$A$$&quot;,&quot;backgroundColorModified&quot;:false,&quot;id&quot;:&quot;5&quot;,&quot;type&quot;:&quot;$$&quot;,&quot;backgroundColor&quot;:&quot;#FFFFFF&quot;,&quot;aid&quot;:null,&quot;ts&quot;:1686675936619,&quot;cs&quot;:&quot;QGi4z+iKbkgbYvuJZ3oEPw==&quot;,&quot;size&quot;:{&quot;width&quot;:12.166666666666666,&quot;height&quot;:12.833333333333334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782" y="2308762"/>
            <a:ext cx="115888" cy="12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descr="{&quot;aid&quot;:null,&quot;font&quot;:{&quot;size&quot;:13,&quot;family&quot;:&quot;Roboto&quot;,&quot;color&quot;:&quot;#666666&quot;},&quot;backgroundColorModified&quot;:false,&quot;backgroundColor&quot;:&quot;#FFFFFF&quot;,&quot;id&quot;:&quot;6&quot;,&quot;type&quot;:&quot;$$&quot;,&quot;code&quot;:&quot;$$\\pi :s\\to a$$&quot;,&quot;ts&quot;:1686677315356,&quot;cs&quot;:&quot;9+1LTtrE4kETgP5f7TYYiA==&quot;,&quot;size&quot;:{&quot;width&quot;:68.83333333333333,&quot;height&quot;:9.33333333333333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3094" y="3338128"/>
            <a:ext cx="655638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{&quot;backgroundColorModified&quot;:false,&quot;code&quot;:&quot;$$E\\left[\\sum_{t=0}^{\\infty}\\gamma^{t}R_{a_{t}}\\left(s_{t},\\,s_{t+1}\\right)\\right]$$&quot;,&quot;aid&quot;:null,&quot;font&quot;:{&quot;color&quot;:&quot;#666666&quot;,&quot;size&quot;:13,&quot;family&quot;:&quot;Roboto&quot;},&quot;type&quot;:&quot;$$&quot;,&quot;id&quot;:&quot;7&quot;,&quot;backgroundColor&quot;:&quot;#FFFFFF&quot;,&quot;ts&quot;:1686678494210,&quot;cs&quot;:&quot;7zYEfFgQdxvTVobFwa1GVA==&quot;,&quot;size&quot;:{&quot;width&quot;:164.83333333333334,&quot;height&quot;:52.666666666666664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3713" y="4079900"/>
            <a:ext cx="1570038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descr="{&quot;id&quot;:&quot;9&quot;,&quot;code&quot;:&quot;$$\\left(S,\\,A,\\,P_{a},\\,R_{a}\\right)$$&quot;,&quot;type&quot;:&quot;$$&quot;,&quot;font&quot;:{&quot;color&quot;:&quot;#000000&quot;,&quot;family&quot;:&quot;Arial&quot;,&quot;size&quot;:12},&quot;aid&quot;:null,&quot;backgroundColor&quot;:&quot;#FFFFFF&quot;,&quot;ts&quot;:1687087984088,&quot;cs&quot;:&quot;ned34eTiZmbXmPjQM+33yA==&quot;,&quot;size&quot;:{&quot;width&quot;:114,&quot;height&quot;:18.833333333333332}}"/>
          <p:cNvPicPr preferRelativeResize="0"/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3608910" y="1609344"/>
            <a:ext cx="108585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33050" y="3080075"/>
            <a:ext cx="629400" cy="62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7907525" y="4246225"/>
            <a:ext cx="815700" cy="62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r="34559"/>
          <a:stretch/>
        </p:blipFill>
        <p:spPr>
          <a:xfrm>
            <a:off x="2092888" y="1943375"/>
            <a:ext cx="4958226" cy="20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 - Iteration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75" y="1374550"/>
            <a:ext cx="4885309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2036825" y="1417320"/>
            <a:ext cx="1115700" cy="14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On-screen Show (16:9)</PresentationFormat>
  <Paragraphs>92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Roboto</vt:lpstr>
      <vt:lpstr>Merriweather</vt:lpstr>
      <vt:lpstr>Arial</vt:lpstr>
      <vt:lpstr>Paradigm</vt:lpstr>
      <vt:lpstr>Quantum Enhanced  Reinforcement Learning</vt:lpstr>
      <vt:lpstr>Motivation</vt:lpstr>
      <vt:lpstr>Motivation</vt:lpstr>
      <vt:lpstr>Agenda</vt:lpstr>
      <vt:lpstr>Reinforcement Learning</vt:lpstr>
      <vt:lpstr>Introduction</vt:lpstr>
      <vt:lpstr>Markov Decision Process</vt:lpstr>
      <vt:lpstr>Value Function</vt:lpstr>
      <vt:lpstr>Value Function - Iteration</vt:lpstr>
      <vt:lpstr>Example</vt:lpstr>
      <vt:lpstr>Example</vt:lpstr>
      <vt:lpstr>Example</vt:lpstr>
      <vt:lpstr>Example</vt:lpstr>
      <vt:lpstr>Example</vt:lpstr>
      <vt:lpstr>Example</vt:lpstr>
      <vt:lpstr>Example</vt:lpstr>
      <vt:lpstr>Quantum Computing</vt:lpstr>
      <vt:lpstr>Introduction</vt:lpstr>
      <vt:lpstr>Qubits and Superposition</vt:lpstr>
      <vt:lpstr>Qubits and Superposition</vt:lpstr>
      <vt:lpstr>Quantum Circuit</vt:lpstr>
      <vt:lpstr>Grover Algorithm - Problem Statement</vt:lpstr>
      <vt:lpstr>Grover Algorithm - Problem Statement</vt:lpstr>
      <vt:lpstr>Grover Algorithm - Problem Statement</vt:lpstr>
      <vt:lpstr>Grover Algorithm - Grover Iteration</vt:lpstr>
      <vt:lpstr>Grover Algorithm - Grover Iteration</vt:lpstr>
      <vt:lpstr>Grover Algorithm - Non Convergence</vt:lpstr>
      <vt:lpstr>Quantum Enhanced Reinforcement Learning</vt:lpstr>
      <vt:lpstr>Setting</vt:lpstr>
      <vt:lpstr>Setting</vt:lpstr>
      <vt:lpstr>Setting</vt:lpstr>
      <vt:lpstr>Setting</vt:lpstr>
      <vt:lpstr>Implementation - Agent</vt:lpstr>
      <vt:lpstr>Implementation - World</vt:lpstr>
      <vt:lpstr>Implementation - World</vt:lpstr>
      <vt:lpstr>Results - Saggio et al.</vt:lpstr>
      <vt:lpstr>Results - Caldarella</vt:lpstr>
      <vt:lpstr>Thank you! Questions?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Enhanced  Reinforcement Learning</dc:title>
  <dc:creator>Simone Caldarella</dc:creator>
  <cp:lastModifiedBy>Simone Caldarella</cp:lastModifiedBy>
  <cp:revision>3</cp:revision>
  <dcterms:modified xsi:type="dcterms:W3CDTF">2023-06-18T12:26:57Z</dcterms:modified>
</cp:coreProperties>
</file>